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Montserrat Black"/>
      <p:regular r:id="rId17"/>
    </p:embeddedFont>
    <p:embeddedFont>
      <p:font typeface="Montserrat Black"/>
      <p:regular r:id="rId18"/>
    </p:embeddedFont>
    <p:embeddedFont>
      <p:font typeface="Inconsolata"/>
      <p:regular r:id="rId19"/>
    </p:embeddedFont>
    <p:embeddedFont>
      <p:font typeface="Inconsolata"/>
      <p:regular r:id="rId20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rshver-16/Retail-Business-Performance-Profitability-Analysis" TargetMode="External"/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image" Target="../media/image-10-4.png"/><Relationship Id="rId5" Type="http://schemas.openxmlformats.org/officeDocument/2006/relationships/image" Target="../media/image-10-5.png"/><Relationship Id="rId6" Type="http://schemas.openxmlformats.org/officeDocument/2006/relationships/image" Target="../media/image-10-6.png"/><Relationship Id="rId7" Type="http://schemas.openxmlformats.org/officeDocument/2006/relationships/slideLayout" Target="../slideLayouts/slideLayout11.xml"/><Relationship Id="rId8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slideLayout" Target="../slideLayouts/slideLayout8.xml"/><Relationship Id="rId6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slideLayout" Target="../slideLayouts/slideLayout9.xml"/><Relationship Id="rId6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5" Type="http://schemas.openxmlformats.org/officeDocument/2006/relationships/slideLayout" Target="../slideLayouts/slideLayout10.xml"/><Relationship Id="rId6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520666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Retail Business Performance &amp; Profitability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987165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I can deliver it instantly in your preferred format.A comprehensive analysis of retail store data, identifying key drivers of revenue and profitability.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5347930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410" y="5355550"/>
            <a:ext cx="347663" cy="34766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270040" y="5331023"/>
            <a:ext cx="1983700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by Harsv Verma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793790" y="5983010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Github Link: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AFCBF8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</a:t>
            </a:r>
            <a:pPr algn="l" indent="0" marL="0">
              <a:lnSpc>
                <a:spcPts val="2850"/>
              </a:lnSpc>
              <a:buNone/>
            </a:pPr>
            <a:r>
              <a:rPr lang="en-US" sz="1750" u="sng" dirty="0">
                <a:solidFill>
                  <a:srgbClr val="5E98F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  <a:hlinkClick r:id="rId3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https://github.com/Harshver-16/Retail-Business-Performance-Profitability-Analysis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42023"/>
            <a:ext cx="906482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Economic Indicator Influence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713309" y="3960257"/>
            <a:ext cx="28657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Stronger Economy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450675"/>
            <a:ext cx="37852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Positive revenue trend</a:t>
            </a:r>
            <a:endParaRPr lang="en-US" sz="17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32653" y="2104430"/>
            <a:ext cx="4564975" cy="4564975"/>
          </a:xfrm>
          <a:prstGeom prst="rect">
            <a:avLst/>
          </a:prstGeom>
        </p:spPr>
      </p:pic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1411" y="3900011"/>
            <a:ext cx="339328" cy="42422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937790" y="2733913"/>
            <a:ext cx="306157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Increased Spending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9937790" y="3224332"/>
            <a:ext cx="3898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Consumer confidence grows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104430"/>
            <a:ext cx="4564975" cy="4564975"/>
          </a:xfrm>
          <a:prstGeom prst="rect">
            <a:avLst/>
          </a:prstGeom>
        </p:spPr>
      </p:pic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0307" y="2948940"/>
            <a:ext cx="339328" cy="42422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937790" y="518648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Location Strategy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937790" y="5676900"/>
            <a:ext cx="3898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Critical for market entry</a:t>
            </a:r>
            <a:endParaRPr lang="en-US" sz="17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2104430"/>
            <a:ext cx="4564975" cy="4564975"/>
          </a:xfrm>
          <a:prstGeom prst="rect">
            <a:avLst/>
          </a:prstGeom>
        </p:spPr>
      </p:pic>
      <p:pic>
        <p:nvPicPr>
          <p:cNvPr id="14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94533" y="5675114"/>
            <a:ext cx="339328" cy="424220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793790" y="692455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Understanding macroeconomic conditions is crucial for effective retail location and expansion strategies.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951190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Understanding the Dataset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708910"/>
            <a:ext cx="3664744" cy="2039422"/>
          </a:xfrm>
          <a:prstGeom prst="roundRect">
            <a:avLst>
              <a:gd name="adj" fmla="val 448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sx="100000" sy="100000" kx="0" ky="0" algn="bl" rotWithShape="0" blurRad="0" dist="20320" dir="2700000">
              <a:srgbClr val="151617">
                <a:alpha val="100000"/>
              </a:srgbClr>
            </a:outerShdw>
          </a:effectLst>
        </p:spPr>
      </p:sp>
      <p:sp>
        <p:nvSpPr>
          <p:cNvPr id="5" name="Text 2"/>
          <p:cNvSpPr/>
          <p:nvPr/>
        </p:nvSpPr>
        <p:spPr>
          <a:xfrm>
            <a:off x="6514624" y="2943344"/>
            <a:ext cx="298418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1650 Retail Records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14624" y="3433763"/>
            <a:ext cx="31958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Across California stores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748" y="2708910"/>
            <a:ext cx="3664863" cy="2039422"/>
          </a:xfrm>
          <a:prstGeom prst="roundRect">
            <a:avLst>
              <a:gd name="adj" fmla="val 448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sx="100000" sy="100000" kx="0" ky="0" algn="bl" rotWithShape="0" blurRad="0" dist="20320" dir="2700000">
              <a:srgbClr val="151617">
                <a:alpha val="100000"/>
              </a:srgbClr>
            </a:outerShdw>
          </a:effectLst>
        </p:spPr>
      </p:sp>
      <p:sp>
        <p:nvSpPr>
          <p:cNvPr id="8" name="Text 5"/>
          <p:cNvSpPr/>
          <p:nvPr/>
        </p:nvSpPr>
        <p:spPr>
          <a:xfrm>
            <a:off x="10406182" y="2943344"/>
            <a:ext cx="319599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Diverse Store Attributes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406182" y="3788093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Size, age, category, efficiency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4975146"/>
            <a:ext cx="7556421" cy="1322189"/>
          </a:xfrm>
          <a:prstGeom prst="roundRect">
            <a:avLst>
              <a:gd name="adj" fmla="val 692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sx="100000" sy="100000" kx="0" ky="0" algn="bl" rotWithShape="0" blurRad="0" dist="20320" dir="2700000">
              <a:srgbClr val="151617">
                <a:alpha val="100000"/>
              </a:srgbClr>
            </a:outerShdw>
          </a:effectLst>
        </p:spPr>
      </p:sp>
      <p:sp>
        <p:nvSpPr>
          <p:cNvPr id="11" name="Text 8"/>
          <p:cNvSpPr/>
          <p:nvPr/>
        </p:nvSpPr>
        <p:spPr>
          <a:xfrm>
            <a:off x="6514624" y="5209580"/>
            <a:ext cx="322480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Performance Metrics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14624" y="5699998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Revenue, marketing, footfall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6280190" y="6552486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Our analysis leveraged a rich dataset to uncover critical business drivers.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86627"/>
            <a:ext cx="839069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Revenue by Store Category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890718"/>
            <a:ext cx="6244709" cy="3239691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1692354" y="6160889"/>
            <a:ext cx="226814" cy="226814"/>
          </a:xfrm>
          <a:prstGeom prst="roundRect">
            <a:avLst>
              <a:gd name="adj" fmla="val 8063"/>
            </a:avLst>
          </a:prstGeom>
          <a:solidFill>
            <a:srgbClr val="252628"/>
          </a:solidFill>
          <a:ln/>
        </p:spPr>
      </p:sp>
      <p:sp>
        <p:nvSpPr>
          <p:cNvPr id="5" name="Text 2"/>
          <p:cNvSpPr/>
          <p:nvPr/>
        </p:nvSpPr>
        <p:spPr>
          <a:xfrm>
            <a:off x="1980128" y="6160889"/>
            <a:ext cx="793552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Grocery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3318748" y="6160889"/>
            <a:ext cx="226814" cy="226814"/>
          </a:xfrm>
          <a:prstGeom prst="roundRect">
            <a:avLst>
              <a:gd name="adj" fmla="val 8063"/>
            </a:avLst>
          </a:prstGeom>
          <a:solidFill>
            <a:srgbClr val="595E62"/>
          </a:solidFill>
          <a:ln/>
        </p:spPr>
      </p:sp>
      <p:sp>
        <p:nvSpPr>
          <p:cNvPr id="7" name="Text 4"/>
          <p:cNvSpPr/>
          <p:nvPr/>
        </p:nvSpPr>
        <p:spPr>
          <a:xfrm>
            <a:off x="3606522" y="6160889"/>
            <a:ext cx="906899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Clothing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058489" y="6160889"/>
            <a:ext cx="226814" cy="226814"/>
          </a:xfrm>
          <a:prstGeom prst="roundRect">
            <a:avLst>
              <a:gd name="adj" fmla="val 8063"/>
            </a:avLst>
          </a:prstGeom>
          <a:solidFill>
            <a:srgbClr val="90959A"/>
          </a:solidFill>
          <a:ln/>
        </p:spPr>
      </p:sp>
      <p:sp>
        <p:nvSpPr>
          <p:cNvPr id="9" name="Text 6"/>
          <p:cNvSpPr/>
          <p:nvPr/>
        </p:nvSpPr>
        <p:spPr>
          <a:xfrm>
            <a:off x="5346263" y="6160889"/>
            <a:ext cx="1246942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Electronics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7599521" y="286238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Key Insight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7599521" y="3443526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Grocery stores lead in revenue. This category presents a strong opportunity for targeted investment and expansion.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457807"/>
            <a:ext cx="813839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Total Revenue by Location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733562"/>
            <a:ext cx="2935010" cy="283488"/>
          </a:xfrm>
          <a:prstGeom prst="roundRect">
            <a:avLst>
              <a:gd name="adj" fmla="val 3226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sx="100000" sy="100000" kx="0" ky="0" algn="bl" rotWithShape="0" blurRad="0" dist="20320" dir="2700000">
              <a:srgbClr val="151617">
                <a:alpha val="100000"/>
              </a:srgbClr>
            </a:outerShdw>
          </a:effectLst>
        </p:spPr>
      </p:sp>
      <p:sp>
        <p:nvSpPr>
          <p:cNvPr id="4" name="Shape 2"/>
          <p:cNvSpPr/>
          <p:nvPr/>
        </p:nvSpPr>
        <p:spPr>
          <a:xfrm>
            <a:off x="793790" y="3733562"/>
            <a:ext cx="2935010" cy="283488"/>
          </a:xfrm>
          <a:prstGeom prst="roundRect">
            <a:avLst>
              <a:gd name="adj" fmla="val 3226"/>
            </a:avLst>
          </a:prstGeom>
          <a:solidFill>
            <a:srgbClr val="151617"/>
          </a:solidFill>
          <a:ln/>
        </p:spPr>
      </p:sp>
      <p:sp>
        <p:nvSpPr>
          <p:cNvPr id="5" name="Text 3"/>
          <p:cNvSpPr/>
          <p:nvPr/>
        </p:nvSpPr>
        <p:spPr>
          <a:xfrm>
            <a:off x="3898821" y="3733562"/>
            <a:ext cx="105358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₹125K+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43004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Los Angeles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93790" y="4790837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Leading the revenue charts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5235893" y="3733562"/>
            <a:ext cx="3017758" cy="283488"/>
          </a:xfrm>
          <a:prstGeom prst="roundRect">
            <a:avLst>
              <a:gd name="adj" fmla="val 3226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sx="100000" sy="100000" kx="0" ky="0" algn="bl" rotWithShape="0" blurRad="0" dist="20320" dir="2700000">
              <a:srgbClr val="151617">
                <a:alpha val="100000"/>
              </a:srgbClr>
            </a:outerShdw>
          </a:effectLst>
        </p:spPr>
      </p:sp>
      <p:sp>
        <p:nvSpPr>
          <p:cNvPr id="9" name="Shape 7"/>
          <p:cNvSpPr/>
          <p:nvPr/>
        </p:nvSpPr>
        <p:spPr>
          <a:xfrm>
            <a:off x="5235893" y="3733562"/>
            <a:ext cx="2715935" cy="283488"/>
          </a:xfrm>
          <a:prstGeom prst="roundRect">
            <a:avLst>
              <a:gd name="adj" fmla="val 3226"/>
            </a:avLst>
          </a:prstGeom>
          <a:solidFill>
            <a:srgbClr val="151617"/>
          </a:solidFill>
          <a:ln/>
        </p:spPr>
      </p:sp>
      <p:sp>
        <p:nvSpPr>
          <p:cNvPr id="10" name="Text 8"/>
          <p:cNvSpPr/>
          <p:nvPr/>
        </p:nvSpPr>
        <p:spPr>
          <a:xfrm>
            <a:off x="8423672" y="3733562"/>
            <a:ext cx="970836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₹90K+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5235893" y="43004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San Francisco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5235893" y="4790837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Strong market presence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9677995" y="3733562"/>
            <a:ext cx="3044071" cy="283488"/>
          </a:xfrm>
          <a:prstGeom prst="roundRect">
            <a:avLst>
              <a:gd name="adj" fmla="val 3226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sx="100000" sy="100000" kx="0" ky="0" algn="bl" rotWithShape="0" blurRad="0" dist="20320" dir="2700000">
              <a:srgbClr val="151617">
                <a:alpha val="100000"/>
              </a:srgbClr>
            </a:outerShdw>
          </a:effectLst>
        </p:spPr>
      </p:sp>
      <p:sp>
        <p:nvSpPr>
          <p:cNvPr id="14" name="Shape 12"/>
          <p:cNvSpPr/>
          <p:nvPr/>
        </p:nvSpPr>
        <p:spPr>
          <a:xfrm>
            <a:off x="9677995" y="3733562"/>
            <a:ext cx="1978581" cy="283488"/>
          </a:xfrm>
          <a:prstGeom prst="roundRect">
            <a:avLst>
              <a:gd name="adj" fmla="val 3226"/>
            </a:avLst>
          </a:prstGeom>
          <a:solidFill>
            <a:srgbClr val="151617"/>
          </a:solidFill>
          <a:ln/>
        </p:spPr>
      </p:sp>
      <p:sp>
        <p:nvSpPr>
          <p:cNvPr id="15" name="Text 13"/>
          <p:cNvSpPr/>
          <p:nvPr/>
        </p:nvSpPr>
        <p:spPr>
          <a:xfrm>
            <a:off x="12892087" y="3733562"/>
            <a:ext cx="944523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₹65K+</a:t>
            </a:r>
            <a:endParaRPr lang="en-US" sz="2200" dirty="0"/>
          </a:p>
        </p:txBody>
      </p:sp>
      <p:sp>
        <p:nvSpPr>
          <p:cNvPr id="16" name="Text 14"/>
          <p:cNvSpPr/>
          <p:nvPr/>
        </p:nvSpPr>
        <p:spPr>
          <a:xfrm>
            <a:off x="9677995" y="43004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Sacramento</a:t>
            </a:r>
            <a:endParaRPr lang="en-US" sz="2200" dirty="0"/>
          </a:p>
        </p:txBody>
      </p:sp>
      <p:sp>
        <p:nvSpPr>
          <p:cNvPr id="17" name="Text 15"/>
          <p:cNvSpPr/>
          <p:nvPr/>
        </p:nvSpPr>
        <p:spPr>
          <a:xfrm>
            <a:off x="9677995" y="4790837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Significant contribution</a:t>
            </a:r>
            <a:endParaRPr lang="en-US" sz="1750" dirty="0"/>
          </a:p>
        </p:txBody>
      </p:sp>
      <p:sp>
        <p:nvSpPr>
          <p:cNvPr id="18" name="Text 16"/>
          <p:cNvSpPr/>
          <p:nvPr/>
        </p:nvSpPr>
        <p:spPr>
          <a:xfrm>
            <a:off x="793790" y="540889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Top cities like Los Angeles are prime candidates for future expansion and resource allocation.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481739"/>
            <a:ext cx="692396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Top Performing Stores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620351" y="3785830"/>
            <a:ext cx="721625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"Palo Alto Clothing store recorded the highest revenue at ₹534.26/month."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3530679"/>
            <a:ext cx="30480" cy="1236107"/>
          </a:xfrm>
          <a:prstGeom prst="rect">
            <a:avLst/>
          </a:prstGeom>
          <a:solidFill>
            <a:srgbClr val="151617"/>
          </a:solidFill>
          <a:ln/>
        </p:spPr>
      </p:sp>
      <p:sp>
        <p:nvSpPr>
          <p:cNvPr id="6" name="Text 3"/>
          <p:cNvSpPr/>
          <p:nvPr/>
        </p:nvSpPr>
        <p:spPr>
          <a:xfrm>
            <a:off x="6280190" y="5021937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This outlier highlights the potential for high-value sales even outside the dominant categories.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86627"/>
            <a:ext cx="745974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Promotions vs. Revenue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890718"/>
            <a:ext cx="6244709" cy="2816423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1285042" y="5707142"/>
            <a:ext cx="226814" cy="226814"/>
          </a:xfrm>
          <a:prstGeom prst="roundRect">
            <a:avLst>
              <a:gd name="adj" fmla="val 8063"/>
            </a:avLst>
          </a:prstGeom>
          <a:solidFill>
            <a:srgbClr val="252628"/>
          </a:solidFill>
          <a:ln/>
        </p:spPr>
      </p:sp>
      <p:sp>
        <p:nvSpPr>
          <p:cNvPr id="5" name="Text 2"/>
          <p:cNvSpPr/>
          <p:nvPr/>
        </p:nvSpPr>
        <p:spPr>
          <a:xfrm>
            <a:off x="1572816" y="5707142"/>
            <a:ext cx="2267069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Number of Promotions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3992285" y="5707142"/>
            <a:ext cx="226814" cy="226814"/>
          </a:xfrm>
          <a:prstGeom prst="roundRect">
            <a:avLst>
              <a:gd name="adj" fmla="val 8063"/>
            </a:avLst>
          </a:prstGeom>
          <a:solidFill>
            <a:srgbClr val="53575B"/>
          </a:solidFill>
          <a:ln/>
        </p:spPr>
      </p:sp>
      <p:sp>
        <p:nvSpPr>
          <p:cNvPr id="7" name="Text 4"/>
          <p:cNvSpPr/>
          <p:nvPr/>
        </p:nvSpPr>
        <p:spPr>
          <a:xfrm>
            <a:off x="4280059" y="5707142"/>
            <a:ext cx="2153722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Average Revenue (₹)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599521" y="2862382"/>
            <a:ext cx="310860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Optimal Promotions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599521" y="3443526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Revenue peaks at 6 promotions (₹305.02).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7599521" y="403324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Insight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7599521" y="4614386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Moderate promotions optimize revenue. Overdoing them can diminish ROI and customer engagement.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70413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Customer Footfall &amp; Revenue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2461855"/>
            <a:ext cx="1134070" cy="13608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154674" y="26886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Higher Footfall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154674" y="3179088"/>
            <a:ext cx="61955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Increases store visibility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822740"/>
            <a:ext cx="1134070" cy="136088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154674" y="404955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Boosts Sales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154674" y="4539972"/>
            <a:ext cx="61955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Positive correlation observed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5183624"/>
            <a:ext cx="1134070" cy="136088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154674" y="541043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Conversion is Key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2154674" y="5900857"/>
            <a:ext cx="61955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Maximize traffic potential</a:t>
            </a:r>
            <a:endParaRPr lang="en-US" sz="1750" dirty="0"/>
          </a:p>
        </p:txBody>
      </p:sp>
      <p:sp>
        <p:nvSpPr>
          <p:cNvPr id="13" name="Text 7"/>
          <p:cNvSpPr/>
          <p:nvPr/>
        </p:nvSpPr>
        <p:spPr>
          <a:xfrm>
            <a:off x="793790" y="6799659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While higher traffic generally boosts sales, effective conversion strategies are essential.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0095" y="597218"/>
            <a:ext cx="6515695" cy="678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300"/>
              </a:lnSpc>
              <a:buNone/>
            </a:pPr>
            <a:r>
              <a:rPr lang="en-US" sz="42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Revenue by Store Age</a:t>
            </a:r>
            <a:endParaRPr lang="en-US" sz="4250" dirty="0"/>
          </a:p>
        </p:txBody>
      </p:sp>
      <p:sp>
        <p:nvSpPr>
          <p:cNvPr id="3" name="Shape 1"/>
          <p:cNvSpPr/>
          <p:nvPr/>
        </p:nvSpPr>
        <p:spPr>
          <a:xfrm>
            <a:off x="760095" y="1710214"/>
            <a:ext cx="1638776" cy="1251347"/>
          </a:xfrm>
          <a:prstGeom prst="roundRect">
            <a:avLst>
              <a:gd name="adj" fmla="val 731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sx="100000" sy="100000" kx="0" ky="0" algn="bl" rotWithShape="0" blurRad="0" dist="20320" dir="2700000">
              <a:srgbClr val="151617">
                <a:alpha val="100000"/>
              </a:srgbClr>
            </a:outerShdw>
          </a:effectLst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26726" y="2145030"/>
            <a:ext cx="305395" cy="381714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616041" y="1927384"/>
            <a:ext cx="2063234" cy="339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0-10 Years</a:t>
            </a: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2616041" y="2396966"/>
            <a:ext cx="2063234" cy="347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Building foundation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2507456" y="2946321"/>
            <a:ext cx="11254264" cy="15240"/>
          </a:xfrm>
          <a:prstGeom prst="roundRect">
            <a:avLst>
              <a:gd name="adj" fmla="val 60000"/>
            </a:avLst>
          </a:prstGeom>
          <a:solidFill>
            <a:srgbClr val="151617"/>
          </a:solidFill>
          <a:ln/>
        </p:spPr>
      </p:sp>
      <p:sp>
        <p:nvSpPr>
          <p:cNvPr id="8" name="Shape 5"/>
          <p:cNvSpPr/>
          <p:nvPr/>
        </p:nvSpPr>
        <p:spPr>
          <a:xfrm>
            <a:off x="760095" y="3070146"/>
            <a:ext cx="3277553" cy="1251347"/>
          </a:xfrm>
          <a:prstGeom prst="roundRect">
            <a:avLst>
              <a:gd name="adj" fmla="val 731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sx="100000" sy="100000" kx="0" ky="0" algn="bl" rotWithShape="0" blurRad="0" dist="20320" dir="2700000">
              <a:srgbClr val="151617">
                <a:alpha val="100000"/>
              </a:srgbClr>
            </a:outerShdw>
          </a:effectLst>
        </p:spPr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6114" y="3504962"/>
            <a:ext cx="305395" cy="381714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4254818" y="3287316"/>
            <a:ext cx="2171819" cy="339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11-20 Years</a:t>
            </a:r>
            <a:endParaRPr lang="en-US" sz="2100" dirty="0"/>
          </a:p>
        </p:txBody>
      </p:sp>
      <p:sp>
        <p:nvSpPr>
          <p:cNvPr id="11" name="Text 7"/>
          <p:cNvSpPr/>
          <p:nvPr/>
        </p:nvSpPr>
        <p:spPr>
          <a:xfrm>
            <a:off x="4254818" y="3756898"/>
            <a:ext cx="2171819" cy="347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Solidifying presence</a:t>
            </a:r>
            <a:endParaRPr lang="en-US" sz="1700" dirty="0"/>
          </a:p>
        </p:txBody>
      </p:sp>
      <p:sp>
        <p:nvSpPr>
          <p:cNvPr id="12" name="Shape 8"/>
          <p:cNvSpPr/>
          <p:nvPr/>
        </p:nvSpPr>
        <p:spPr>
          <a:xfrm>
            <a:off x="4146233" y="4306253"/>
            <a:ext cx="9615488" cy="15240"/>
          </a:xfrm>
          <a:prstGeom prst="roundRect">
            <a:avLst>
              <a:gd name="adj" fmla="val 60000"/>
            </a:avLst>
          </a:prstGeom>
          <a:solidFill>
            <a:srgbClr val="151617"/>
          </a:solidFill>
          <a:ln/>
        </p:spPr>
      </p:sp>
      <p:sp>
        <p:nvSpPr>
          <p:cNvPr id="13" name="Shape 9"/>
          <p:cNvSpPr/>
          <p:nvPr/>
        </p:nvSpPr>
        <p:spPr>
          <a:xfrm>
            <a:off x="760095" y="4430078"/>
            <a:ext cx="4916329" cy="1251347"/>
          </a:xfrm>
          <a:prstGeom prst="roundRect">
            <a:avLst>
              <a:gd name="adj" fmla="val 731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sx="100000" sy="100000" kx="0" ky="0" algn="bl" rotWithShape="0" blurRad="0" dist="20320" dir="2700000">
              <a:srgbClr val="151617">
                <a:alpha val="100000"/>
              </a:srgbClr>
            </a:outerShdw>
          </a:effectLst>
        </p:spPr>
      </p:sp>
      <p:pic>
        <p:nvPicPr>
          <p:cNvPr id="1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5502" y="4864894"/>
            <a:ext cx="305395" cy="381714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5893594" y="4647248"/>
            <a:ext cx="2714625" cy="339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21-30 Years</a:t>
            </a:r>
            <a:endParaRPr lang="en-US" sz="2100" dirty="0"/>
          </a:p>
        </p:txBody>
      </p:sp>
      <p:sp>
        <p:nvSpPr>
          <p:cNvPr id="16" name="Text 11"/>
          <p:cNvSpPr/>
          <p:nvPr/>
        </p:nvSpPr>
        <p:spPr>
          <a:xfrm>
            <a:off x="5893594" y="5116830"/>
            <a:ext cx="2823329" cy="347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Best performance (₹304.07)</a:t>
            </a:r>
            <a:endParaRPr lang="en-US" sz="1700" dirty="0"/>
          </a:p>
        </p:txBody>
      </p:sp>
      <p:sp>
        <p:nvSpPr>
          <p:cNvPr id="17" name="Shape 12"/>
          <p:cNvSpPr/>
          <p:nvPr/>
        </p:nvSpPr>
        <p:spPr>
          <a:xfrm>
            <a:off x="5785009" y="5666184"/>
            <a:ext cx="7976711" cy="15240"/>
          </a:xfrm>
          <a:prstGeom prst="roundRect">
            <a:avLst>
              <a:gd name="adj" fmla="val 60000"/>
            </a:avLst>
          </a:prstGeom>
          <a:solidFill>
            <a:srgbClr val="151617"/>
          </a:solidFill>
          <a:ln/>
        </p:spPr>
      </p:sp>
      <p:sp>
        <p:nvSpPr>
          <p:cNvPr id="18" name="Shape 13"/>
          <p:cNvSpPr/>
          <p:nvPr/>
        </p:nvSpPr>
        <p:spPr>
          <a:xfrm>
            <a:off x="760095" y="5790009"/>
            <a:ext cx="6555105" cy="1251347"/>
          </a:xfrm>
          <a:prstGeom prst="roundRect">
            <a:avLst>
              <a:gd name="adj" fmla="val 731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sx="100000" sy="100000" kx="0" ky="0" algn="bl" rotWithShape="0" blurRad="0" dist="20320" dir="2700000">
              <a:srgbClr val="151617">
                <a:alpha val="100000"/>
              </a:srgbClr>
            </a:outerShdw>
          </a:effectLst>
        </p:spPr>
      </p:sp>
      <p:pic>
        <p:nvPicPr>
          <p:cNvPr id="19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4890" y="6224826"/>
            <a:ext cx="305395" cy="381714"/>
          </a:xfrm>
          <a:prstGeom prst="rect">
            <a:avLst/>
          </a:prstGeom>
        </p:spPr>
      </p:pic>
      <p:sp>
        <p:nvSpPr>
          <p:cNvPr id="20" name="Text 14"/>
          <p:cNvSpPr/>
          <p:nvPr/>
        </p:nvSpPr>
        <p:spPr>
          <a:xfrm>
            <a:off x="7532370" y="6007179"/>
            <a:ext cx="2280404" cy="339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30+ Years</a:t>
            </a:r>
            <a:endParaRPr lang="en-US" sz="2100" dirty="0"/>
          </a:p>
        </p:txBody>
      </p:sp>
      <p:sp>
        <p:nvSpPr>
          <p:cNvPr id="21" name="Text 15"/>
          <p:cNvSpPr/>
          <p:nvPr/>
        </p:nvSpPr>
        <p:spPr>
          <a:xfrm>
            <a:off x="7532370" y="6476762"/>
            <a:ext cx="2280404" cy="347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Sustained reliability</a:t>
            </a:r>
            <a:endParaRPr lang="en-US" sz="1700" dirty="0"/>
          </a:p>
        </p:txBody>
      </p:sp>
      <p:sp>
        <p:nvSpPr>
          <p:cNvPr id="22" name="Text 16"/>
          <p:cNvSpPr/>
          <p:nvPr/>
        </p:nvSpPr>
        <p:spPr>
          <a:xfrm>
            <a:off x="760095" y="7285673"/>
            <a:ext cx="13110210" cy="347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Store maturity often correlates with higher brand trust and increased revenue.</a:t>
            </a:r>
            <a:endParaRPr lang="en-US" sz="17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758190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Employee Efficiency Impact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190" y="2515910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80190" y="3366373"/>
            <a:ext cx="313777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Very High Efficiency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6280190" y="3856792"/>
            <a:ext cx="36364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Average revenue: ₹300.39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084" y="2515910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0200084" y="3366373"/>
            <a:ext cx="288726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Direct Profit Boost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10200084" y="3856792"/>
            <a:ext cx="363652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Impact on the bottom line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4786670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280190" y="5637133"/>
            <a:ext cx="302133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Training Imperative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6280190" y="6127552"/>
            <a:ext cx="36364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Invest in team development</a:t>
            </a:r>
            <a:endParaRPr lang="en-US" sz="1750" dirty="0"/>
          </a:p>
        </p:txBody>
      </p:sp>
      <p:sp>
        <p:nvSpPr>
          <p:cNvPr id="13" name="Text 7"/>
          <p:cNvSpPr/>
          <p:nvPr/>
        </p:nvSpPr>
        <p:spPr>
          <a:xfrm>
            <a:off x="6280190" y="6745605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Boosting team training and efficiency directly translates to improved profits and customer satisfaction.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2025-06-23T17:19:27Z</dcterms:created>
  <dcterms:modified xsi:type="dcterms:W3CDTF">2025-06-23T17:19:27Z</dcterms:modified>
</cp:coreProperties>
</file>